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94660"/>
  </p:normalViewPr>
  <p:slideViewPr>
    <p:cSldViewPr snapToGrid="0">
      <p:cViewPr varScale="1">
        <p:scale>
          <a:sx n="64" d="100"/>
          <a:sy n="64" d="100"/>
        </p:scale>
        <p:origin x="226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4CCF-9D24-4AC0-8FB7-0DCBFC773D69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CEC-7C52-42FB-B24B-E165390C0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18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4CCF-9D24-4AC0-8FB7-0DCBFC773D69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CEC-7C52-42FB-B24B-E165390C0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01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4CCF-9D24-4AC0-8FB7-0DCBFC773D69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CEC-7C52-42FB-B24B-E165390C0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0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4CCF-9D24-4AC0-8FB7-0DCBFC773D69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CEC-7C52-42FB-B24B-E165390C0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99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4CCF-9D24-4AC0-8FB7-0DCBFC773D69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CEC-7C52-42FB-B24B-E165390C0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9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4CCF-9D24-4AC0-8FB7-0DCBFC773D69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CEC-7C52-42FB-B24B-E165390C0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64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4CCF-9D24-4AC0-8FB7-0DCBFC773D69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CEC-7C52-42FB-B24B-E165390C0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76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4CCF-9D24-4AC0-8FB7-0DCBFC773D69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CEC-7C52-42FB-B24B-E165390C0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66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4CCF-9D24-4AC0-8FB7-0DCBFC773D69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CEC-7C52-42FB-B24B-E165390C0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78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4CCF-9D24-4AC0-8FB7-0DCBFC773D69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CEC-7C52-42FB-B24B-E165390C0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05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4CCF-9D24-4AC0-8FB7-0DCBFC773D69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CCEC-7C52-42FB-B24B-E165390C0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3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B54CCF-9D24-4AC0-8FB7-0DCBFC773D69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53CCEC-7C52-42FB-B24B-E165390C0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34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B378F2D-6DF6-6520-34D8-6BCB3636FBD4}"/>
              </a:ext>
            </a:extLst>
          </p:cNvPr>
          <p:cNvSpPr/>
          <p:nvPr/>
        </p:nvSpPr>
        <p:spPr>
          <a:xfrm>
            <a:off x="-13598" y="-6533"/>
            <a:ext cx="6855875" cy="6947855"/>
          </a:xfrm>
          <a:prstGeom prst="rect">
            <a:avLst/>
          </a:prstGeom>
          <a:solidFill>
            <a:srgbClr val="F857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52E8A841-CE25-2C65-8FAC-858223B0E76C}"/>
              </a:ext>
            </a:extLst>
          </p:cNvPr>
          <p:cNvSpPr txBox="1"/>
          <p:nvPr/>
        </p:nvSpPr>
        <p:spPr>
          <a:xfrm>
            <a:off x="-231110" y="449625"/>
            <a:ext cx="7290897" cy="225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002060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脳活</a:t>
            </a:r>
            <a:br>
              <a:rPr lang="en-US" altLang="ja-JP" sz="6261" b="1" dirty="0">
                <a:solidFill>
                  <a:srgbClr val="002060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</a:br>
            <a:r>
              <a:rPr lang="ja-JP" altLang="en-US" sz="6261" b="1" dirty="0">
                <a:solidFill>
                  <a:srgbClr val="002060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アンチエイジング</a:t>
            </a:r>
            <a:r>
              <a:rPr lang="ja-JP" altLang="en-US" sz="6261" b="1" dirty="0">
                <a:solidFill>
                  <a:srgbClr val="008A92"/>
                </a:solidFill>
                <a:latin typeface="MS PGothic" pitchFamily="34" charset="-128"/>
                <a:ea typeface="MS PGothic" pitchFamily="34" charset="-128"/>
              </a:rPr>
              <a:t>　　　　　　　</a:t>
            </a:r>
            <a:r>
              <a:rPr lang="en-US" altLang="ja-JP" sz="2400" b="1" dirty="0">
                <a:solidFill>
                  <a:srgbClr val="F85706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In </a:t>
            </a:r>
            <a:r>
              <a:rPr lang="ja-JP" altLang="en-US" sz="2400" b="1" dirty="0">
                <a:solidFill>
                  <a:srgbClr val="F85706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安威公民館</a:t>
            </a:r>
            <a:endParaRPr lang="zh-CN" altLang="en-US" sz="6261" b="1" dirty="0">
              <a:solidFill>
                <a:srgbClr val="F85706"/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7C3DE7E-0060-A2DD-0E4F-49BE61DC3A50}"/>
              </a:ext>
            </a:extLst>
          </p:cNvPr>
          <p:cNvSpPr/>
          <p:nvPr/>
        </p:nvSpPr>
        <p:spPr>
          <a:xfrm>
            <a:off x="0" y="6870032"/>
            <a:ext cx="6858000" cy="2273968"/>
          </a:xfrm>
          <a:prstGeom prst="rect">
            <a:avLst/>
          </a:prstGeom>
          <a:solidFill>
            <a:srgbClr val="F85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5D0502-298C-B0A0-8CD5-E803BD5A4616}"/>
              </a:ext>
            </a:extLst>
          </p:cNvPr>
          <p:cNvSpPr txBox="1"/>
          <p:nvPr/>
        </p:nvSpPr>
        <p:spPr>
          <a:xfrm>
            <a:off x="104273" y="6942542"/>
            <a:ext cx="334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コミュニティデイハウス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25D4F83-4ADA-0A1B-03B7-01E0CF609F74}"/>
              </a:ext>
            </a:extLst>
          </p:cNvPr>
          <p:cNvSpPr txBox="1"/>
          <p:nvPr/>
        </p:nvSpPr>
        <p:spPr>
          <a:xfrm>
            <a:off x="265261" y="7227564"/>
            <a:ext cx="191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AR P浪漫明朝体U04" panose="02020A00000000000000" pitchFamily="18" charset="-128"/>
                <a:ea typeface="AR P浪漫明朝体U04" panose="02020A00000000000000" pitchFamily="18" charset="-128"/>
              </a:rPr>
              <a:t>紡希の庵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D502FB-2E62-36EF-6434-3B7FCBA0BD59}"/>
              </a:ext>
            </a:extLst>
          </p:cNvPr>
          <p:cNvSpPr txBox="1"/>
          <p:nvPr/>
        </p:nvSpPr>
        <p:spPr>
          <a:xfrm>
            <a:off x="1030704" y="8396222"/>
            <a:ext cx="3344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  <a:latin typeface="Ｃ＆Ｇいな童話" panose="02000601000000000000" pitchFamily="2" charset="-128"/>
                <a:ea typeface="Ｃ＆Ｇいな童話" panose="02000601000000000000" pitchFamily="2" charset="-128"/>
              </a:rPr>
              <a:t>072-629-7463</a:t>
            </a:r>
            <a:endParaRPr kumimoji="1" lang="ja-JP" altLang="en-US" sz="3200" b="1" dirty="0">
              <a:solidFill>
                <a:schemeClr val="bg1"/>
              </a:solidFill>
              <a:latin typeface="Ｃ＆Ｇいな童話" panose="02000601000000000000" pitchFamily="2" charset="-128"/>
              <a:ea typeface="Ｃ＆Ｇいな童話" panose="02000601000000000000" pitchFamily="2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86C96A9-4A8C-9F6D-2F23-7442D8DE6144}"/>
              </a:ext>
            </a:extLst>
          </p:cNvPr>
          <p:cNvSpPr txBox="1"/>
          <p:nvPr/>
        </p:nvSpPr>
        <p:spPr>
          <a:xfrm>
            <a:off x="429126" y="8563537"/>
            <a:ext cx="79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TEL</a:t>
            </a:r>
            <a:endParaRPr kumimoji="1" lang="ja-JP" altLang="en-US" dirty="0">
              <a:solidFill>
                <a:schemeClr val="bg1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E7EFA94-AE62-8A5D-C727-0C07B25A4202}"/>
              </a:ext>
            </a:extLst>
          </p:cNvPr>
          <p:cNvSpPr/>
          <p:nvPr/>
        </p:nvSpPr>
        <p:spPr>
          <a:xfrm>
            <a:off x="188494" y="8062420"/>
            <a:ext cx="3598750" cy="3693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7B43DE-6CFE-A0F2-D0ED-07C3E4922517}"/>
              </a:ext>
            </a:extLst>
          </p:cNvPr>
          <p:cNvSpPr txBox="1"/>
          <p:nvPr/>
        </p:nvSpPr>
        <p:spPr>
          <a:xfrm>
            <a:off x="434600" y="8116835"/>
            <a:ext cx="3344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茨木市通所型サービスＢ　介護予防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(</a:t>
            </a:r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外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)</a:t>
            </a:r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事業</a:t>
            </a:r>
          </a:p>
        </p:txBody>
      </p:sp>
      <p:pic>
        <p:nvPicPr>
          <p:cNvPr id="12" name="図 11" descr="石の壁の家&#10;&#10;中程度の精度で自動的に生成された説明">
            <a:extLst>
              <a:ext uri="{FF2B5EF4-FFF2-40B4-BE49-F238E27FC236}">
                <a16:creationId xmlns:a16="http://schemas.microsoft.com/office/drawing/2014/main" id="{D62D8E0C-0C30-C257-6CD0-26AD17CD3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61" y="6932793"/>
            <a:ext cx="1464681" cy="10985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6" name="図 15" descr="アイコン, QR コード&#10;&#10;自動的に生成された説明">
            <a:extLst>
              <a:ext uri="{FF2B5EF4-FFF2-40B4-BE49-F238E27FC236}">
                <a16:creationId xmlns:a16="http://schemas.microsoft.com/office/drawing/2014/main" id="{4A529912-C488-3DE5-1CF3-3159A7341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42" y="7297487"/>
            <a:ext cx="720458" cy="720458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DA05B44-EC1C-1B8A-022D-32844FF739E6}"/>
              </a:ext>
            </a:extLst>
          </p:cNvPr>
          <p:cNvSpPr txBox="1"/>
          <p:nvPr/>
        </p:nvSpPr>
        <p:spPr>
          <a:xfrm>
            <a:off x="283492" y="7742222"/>
            <a:ext cx="3344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茨木市安威</a:t>
            </a:r>
            <a:r>
              <a:rPr kumimoji="1" lang="en-US" altLang="ja-JP" sz="16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2-13-3</a:t>
            </a:r>
            <a:endParaRPr kumimoji="1" lang="ja-JP" altLang="en-US" sz="1600" dirty="0">
              <a:solidFill>
                <a:schemeClr val="bg1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2CDD928-D0E3-498E-40AE-6BB78D3BAC06}"/>
              </a:ext>
            </a:extLst>
          </p:cNvPr>
          <p:cNvSpPr txBox="1"/>
          <p:nvPr/>
        </p:nvSpPr>
        <p:spPr>
          <a:xfrm>
            <a:off x="4387517" y="8424614"/>
            <a:ext cx="334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Century Gothic" panose="020B0502020202020204" pitchFamily="34" charset="0"/>
                <a:ea typeface="AR P丸ゴシック体M04" panose="020F0600000000000000" pitchFamily="50" charset="-128"/>
              </a:rPr>
              <a:t>info@tsumugi-an.org</a:t>
            </a:r>
            <a:endParaRPr kumimoji="1" lang="ja-JP" altLang="en-US" dirty="0">
              <a:solidFill>
                <a:schemeClr val="bg1"/>
              </a:solidFill>
              <a:latin typeface="Century Gothic" panose="020B0502020202020204" pitchFamily="34" charset="0"/>
              <a:ea typeface="AR P丸ゴシック体M04" panose="020F06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E0A7089-A71F-CBAA-D9AA-5500BED0925D}"/>
              </a:ext>
            </a:extLst>
          </p:cNvPr>
          <p:cNvSpPr txBox="1"/>
          <p:nvPr/>
        </p:nvSpPr>
        <p:spPr>
          <a:xfrm>
            <a:off x="4191000" y="8716953"/>
            <a:ext cx="334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Century Gothic" panose="020B0502020202020204" pitchFamily="34" charset="0"/>
                <a:ea typeface="AR P丸ゴシック体M04" panose="020F0600000000000000" pitchFamily="50" charset="-128"/>
              </a:rPr>
              <a:t>https://tsumugi-an.org</a:t>
            </a:r>
            <a:endParaRPr kumimoji="1" lang="ja-JP" altLang="en-US" dirty="0">
              <a:solidFill>
                <a:schemeClr val="bg1"/>
              </a:solidFill>
              <a:latin typeface="Century Gothic" panose="020B0502020202020204" pitchFamily="34" charset="0"/>
              <a:ea typeface="AR P丸ゴシック体M04" panose="020F06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5CDD141-F58C-2118-531F-ABBA9AF8D1CB}"/>
              </a:ext>
            </a:extLst>
          </p:cNvPr>
          <p:cNvSpPr/>
          <p:nvPr/>
        </p:nvSpPr>
        <p:spPr>
          <a:xfrm>
            <a:off x="367797" y="1743424"/>
            <a:ext cx="6248952" cy="963697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0000"/>
              </a:highlight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5F2A52D7-091B-1F97-2F49-5A5C07A10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24" y="6944344"/>
            <a:ext cx="680991" cy="872727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6E89FF1-4676-214B-F278-621A06AEBB7D}"/>
              </a:ext>
            </a:extLst>
          </p:cNvPr>
          <p:cNvSpPr txBox="1"/>
          <p:nvPr/>
        </p:nvSpPr>
        <p:spPr>
          <a:xfrm>
            <a:off x="4411037" y="7205030"/>
            <a:ext cx="187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講師</a:t>
            </a:r>
            <a:r>
              <a:rPr lang="ja-JP" altLang="en-US" sz="14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 小笠原 資子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D61E935-ABCB-F39F-60F2-7F3FF3C37A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46723" y="6972974"/>
            <a:ext cx="963855" cy="822838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88B1565-78E6-0E56-7095-639CDCD5A08A}"/>
              </a:ext>
            </a:extLst>
          </p:cNvPr>
          <p:cNvSpPr txBox="1"/>
          <p:nvPr/>
        </p:nvSpPr>
        <p:spPr>
          <a:xfrm>
            <a:off x="4277648" y="7551797"/>
            <a:ext cx="307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・</a:t>
            </a:r>
            <a:r>
              <a:rPr lang="ja-JP" altLang="ja-JP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健康運動指導士</a:t>
            </a:r>
          </a:p>
          <a:p>
            <a:r>
              <a:rPr lang="ja-JP" altLang="en-US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　　</a:t>
            </a:r>
            <a:r>
              <a:rPr lang="en-US" altLang="ja-JP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(</a:t>
            </a:r>
            <a:r>
              <a:rPr lang="ja-JP" altLang="ja-JP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厚生労働省所管</a:t>
            </a:r>
            <a:r>
              <a:rPr lang="en-US" altLang="ja-JP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)</a:t>
            </a:r>
            <a:endParaRPr lang="ja-JP" altLang="ja-JP" sz="900" dirty="0">
              <a:solidFill>
                <a:schemeClr val="bg1"/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r>
              <a:rPr lang="ja-JP" altLang="en-US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・</a:t>
            </a:r>
            <a:r>
              <a:rPr lang="ja-JP" altLang="ja-JP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介護予防主任運動指導者</a:t>
            </a:r>
          </a:p>
          <a:p>
            <a:r>
              <a:rPr lang="ja-JP" altLang="en-US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　　</a:t>
            </a:r>
            <a:r>
              <a:rPr lang="en-US" altLang="ja-JP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(</a:t>
            </a:r>
            <a:r>
              <a:rPr lang="ja-JP" altLang="ja-JP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東京都健康長寿医療センター</a:t>
            </a:r>
            <a:r>
              <a:rPr lang="en-US" altLang="ja-JP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)</a:t>
            </a:r>
            <a:endParaRPr lang="ja-JP" altLang="ja-JP" sz="900" dirty="0">
              <a:solidFill>
                <a:schemeClr val="bg1"/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r>
              <a:rPr lang="ja-JP" altLang="en-US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・</a:t>
            </a:r>
            <a:r>
              <a:rPr lang="en-US" altLang="ja-JP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CTI</a:t>
            </a:r>
            <a:r>
              <a:rPr lang="ja-JP" altLang="ja-JP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ジャパンコーチング応用コース終了</a:t>
            </a:r>
          </a:p>
          <a:p>
            <a:r>
              <a:rPr lang="ja-JP" altLang="en-US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・</a:t>
            </a:r>
            <a:r>
              <a:rPr lang="ja-JP" altLang="ja-JP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食育アドバイザー</a:t>
            </a:r>
          </a:p>
        </p:txBody>
      </p:sp>
      <p:pic>
        <p:nvPicPr>
          <p:cNvPr id="32" name="図 31" descr="黒い背景と白い文字のロゴ&#10;&#10;低い精度で自動的に生成された説明">
            <a:extLst>
              <a:ext uri="{FF2B5EF4-FFF2-40B4-BE49-F238E27FC236}">
                <a16:creationId xmlns:a16="http://schemas.microsoft.com/office/drawing/2014/main" id="{0C0F385D-A5E0-7C8E-4D8E-18A50DFD65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9628">
            <a:off x="116421" y="130300"/>
            <a:ext cx="2213050" cy="1207424"/>
          </a:xfrm>
          <a:prstGeom prst="rect">
            <a:avLst/>
          </a:prstGeom>
        </p:spPr>
      </p:pic>
      <p:pic>
        <p:nvPicPr>
          <p:cNvPr id="33" name="図 32" descr="挿絵, 帽子, スポーツゲーム が含まれている画像&#10;&#10;自動的に生成された説明">
            <a:extLst>
              <a:ext uri="{FF2B5EF4-FFF2-40B4-BE49-F238E27FC236}">
                <a16:creationId xmlns:a16="http://schemas.microsoft.com/office/drawing/2014/main" id="{9E7EFED1-176D-9F6B-D344-C797B1EC4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777">
            <a:off x="1806428" y="345264"/>
            <a:ext cx="505506" cy="59649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9334F89-7E30-8317-AFF1-65F92C13A6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92" y="107573"/>
            <a:ext cx="1452652" cy="1419744"/>
          </a:xfrm>
          <a:prstGeom prst="rect">
            <a:avLst/>
          </a:prstGeom>
          <a:noFill/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7FAF7899-FFD1-217E-D9AB-EB0998D299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40" y="134540"/>
            <a:ext cx="877420" cy="87742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973E215-8F51-2009-02D8-FCF880D7EA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136">
            <a:off x="-1926" y="2216330"/>
            <a:ext cx="6988399" cy="268051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87C4E022-651C-BD77-D39F-3D54E1D470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42" y="3072708"/>
            <a:ext cx="4693212" cy="789375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6FD99B7-8B92-0A06-0E1E-BEABB05EEB23}"/>
              </a:ext>
            </a:extLst>
          </p:cNvPr>
          <p:cNvSpPr txBox="1"/>
          <p:nvPr/>
        </p:nvSpPr>
        <p:spPr>
          <a:xfrm>
            <a:off x="385008" y="3116102"/>
            <a:ext cx="6600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solidFill>
                  <a:schemeClr val="bg1"/>
                </a:solidFill>
                <a:effectLst/>
                <a:latin typeface="HGえれがんと平成明朝体W3" panose="02020409000000000000" pitchFamily="17" charset="-128"/>
                <a:ea typeface="HGえれがんと平成明朝体W3" panose="02020409000000000000" pitchFamily="17" charset="-128"/>
                <a:cs typeface="ＭＳ Ｐゴシック" panose="020B0600070205080204" pitchFamily="50" charset="-128"/>
              </a:rPr>
              <a:t>脳</a:t>
            </a:r>
            <a:r>
              <a:rPr lang="ja-JP" altLang="en-US" sz="2400" b="1" dirty="0">
                <a:solidFill>
                  <a:schemeClr val="bg1"/>
                </a:solidFill>
                <a:effectLst/>
                <a:latin typeface="HGえれがんと平成明朝体W3" panose="02020409000000000000" pitchFamily="17" charset="-128"/>
                <a:ea typeface="HGえれがんと平成明朝体W3" panose="02020409000000000000" pitchFamily="17" charset="-128"/>
                <a:cs typeface="ＭＳ Ｐゴシック" panose="020B0600070205080204" pitchFamily="50" charset="-128"/>
              </a:rPr>
              <a:t>を活性化し</a:t>
            </a:r>
            <a:endParaRPr lang="en-US" altLang="ja-JP" sz="2400" b="1" dirty="0">
              <a:solidFill>
                <a:schemeClr val="bg1"/>
              </a:solidFill>
              <a:effectLst/>
              <a:latin typeface="HGえれがんと平成明朝体W3" panose="02020409000000000000" pitchFamily="17" charset="-128"/>
              <a:ea typeface="HGえれがんと平成明朝体W3" panose="02020409000000000000" pitchFamily="17" charset="-128"/>
              <a:cs typeface="ＭＳ Ｐゴシック" panose="020B0600070205080204" pitchFamily="50" charset="-128"/>
            </a:endParaRPr>
          </a:p>
          <a:p>
            <a:r>
              <a:rPr lang="ja-JP" altLang="en-US" sz="2400" b="1" dirty="0">
                <a:solidFill>
                  <a:schemeClr val="bg1"/>
                </a:solidFill>
                <a:effectLst/>
                <a:latin typeface="HGえれがんと平成明朝体W3" panose="02020409000000000000" pitchFamily="17" charset="-128"/>
                <a:ea typeface="HGえれがんと平成明朝体W3" panose="02020409000000000000" pitchFamily="17" charset="-128"/>
                <a:cs typeface="ＭＳ Ｐゴシック" panose="020B0600070205080204" pitchFamily="50" charset="-128"/>
              </a:rPr>
              <a:t>一緒にアンチエイジングを目指しましょう♪</a:t>
            </a:r>
            <a:endParaRPr kumimoji="1" lang="ja-JP" altLang="en-US" sz="2800" b="1" dirty="0">
              <a:solidFill>
                <a:schemeClr val="bg1"/>
              </a:solidFill>
              <a:latin typeface="HGえれがんと平成明朝体W3" panose="02020409000000000000" pitchFamily="17" charset="-128"/>
              <a:ea typeface="HGえれがんと平成明朝体W3" panose="02020409000000000000" pitchFamily="17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E2EE363-76A7-EF04-92D5-59423801A873}"/>
              </a:ext>
            </a:extLst>
          </p:cNvPr>
          <p:cNvSpPr txBox="1"/>
          <p:nvPr/>
        </p:nvSpPr>
        <p:spPr>
          <a:xfrm>
            <a:off x="4071378" y="899458"/>
            <a:ext cx="3218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85706"/>
                </a:solidFill>
                <a:latin typeface="Broadway" panose="04040905080002020502" pitchFamily="82" charset="0"/>
                <a:ea typeface="AR P浪漫明朝体U04" panose="02020A00000000000000" pitchFamily="18" charset="-128"/>
              </a:rPr>
              <a:t>Series Vol.3</a:t>
            </a:r>
            <a:endParaRPr kumimoji="1" lang="ja-JP" altLang="en-US" sz="3200" dirty="0">
              <a:solidFill>
                <a:srgbClr val="F85706"/>
              </a:solidFill>
              <a:latin typeface="Broadway" panose="04040905080002020502" pitchFamily="82" charset="0"/>
              <a:ea typeface="AR P浪漫明朝体U04" panose="02020A00000000000000" pitchFamily="18" charset="-128"/>
            </a:endParaRPr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id="{34AB5DD1-DF6F-9D72-5EC0-B646C1EA44F0}"/>
              </a:ext>
            </a:extLst>
          </p:cNvPr>
          <p:cNvSpPr txBox="1"/>
          <p:nvPr/>
        </p:nvSpPr>
        <p:spPr>
          <a:xfrm>
            <a:off x="726700" y="4193700"/>
            <a:ext cx="165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心と身体と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　　　</a:t>
            </a:r>
            <a:r>
              <a:rPr lang="ja-JP" altLang="ja-JP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自律神経　</a:t>
            </a:r>
            <a:endParaRPr lang="ja-JP" altLang="ja-JP" sz="1400" dirty="0"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46" name="図 45" descr="記号, スポーツゲーム, 写真, 停止 が含まれている画像&#10;&#10;自動的に生成された説明">
            <a:extLst>
              <a:ext uri="{FF2B5EF4-FFF2-40B4-BE49-F238E27FC236}">
                <a16:creationId xmlns:a16="http://schemas.microsoft.com/office/drawing/2014/main" id="{8EE4CD55-DAB1-948D-5FD8-A089ACE680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4" y="4199003"/>
            <a:ext cx="585703" cy="502728"/>
          </a:xfrm>
          <a:prstGeom prst="rect">
            <a:avLst/>
          </a:prstGeom>
        </p:spPr>
      </p:pic>
      <p:pic>
        <p:nvPicPr>
          <p:cNvPr id="48" name="図 47" descr="記号, スポーツゲーム, 部屋 が含まれている画像&#10;&#10;自動的に生成された説明">
            <a:extLst>
              <a:ext uri="{FF2B5EF4-FFF2-40B4-BE49-F238E27FC236}">
                <a16:creationId xmlns:a16="http://schemas.microsoft.com/office/drawing/2014/main" id="{8A0EDB44-6C5C-6805-2959-11B0488D8C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6" y="4824273"/>
            <a:ext cx="588625" cy="494154"/>
          </a:xfrm>
          <a:prstGeom prst="rect">
            <a:avLst/>
          </a:prstGeom>
        </p:spPr>
      </p:pic>
      <p:pic>
        <p:nvPicPr>
          <p:cNvPr id="50" name="図 49" descr="記号, スポーツゲーム が含まれている画像&#10;&#10;自動的に生成された説明">
            <a:extLst>
              <a:ext uri="{FF2B5EF4-FFF2-40B4-BE49-F238E27FC236}">
                <a16:creationId xmlns:a16="http://schemas.microsoft.com/office/drawing/2014/main" id="{56D114D9-409A-5BB0-754B-69F0C21A4E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7" y="5445889"/>
            <a:ext cx="626861" cy="528020"/>
          </a:xfrm>
          <a:prstGeom prst="rect">
            <a:avLst/>
          </a:prstGeom>
        </p:spPr>
      </p:pic>
      <p:pic>
        <p:nvPicPr>
          <p:cNvPr id="52" name="図 51" descr="屋外, 記号, 写真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EF0E3481-AFA3-F04B-5895-2EFB98B916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6" y="6065831"/>
            <a:ext cx="588625" cy="498999"/>
          </a:xfrm>
          <a:prstGeom prst="rect">
            <a:avLst/>
          </a:prstGeom>
        </p:spPr>
      </p:pic>
      <p:pic>
        <p:nvPicPr>
          <p:cNvPr id="54" name="図 53" descr="記号, 屋外, ブルー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1864881F-2B9E-E056-E2D0-DDE0F64D62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88" y="4212591"/>
            <a:ext cx="600508" cy="497564"/>
          </a:xfrm>
          <a:prstGeom prst="rect">
            <a:avLst/>
          </a:prstGeom>
        </p:spPr>
      </p:pic>
      <p:pic>
        <p:nvPicPr>
          <p:cNvPr id="56" name="図 55" descr="記号, 部屋, 挿絵 が含まれている画像&#10;&#10;自動的に生成された説明">
            <a:extLst>
              <a:ext uri="{FF2B5EF4-FFF2-40B4-BE49-F238E27FC236}">
                <a16:creationId xmlns:a16="http://schemas.microsoft.com/office/drawing/2014/main" id="{2C581A79-CF0B-1DFD-B4FE-F5E604D0B6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70" y="4818243"/>
            <a:ext cx="600508" cy="506213"/>
          </a:xfrm>
          <a:prstGeom prst="rect">
            <a:avLst/>
          </a:prstGeom>
        </p:spPr>
      </p:pic>
      <p:pic>
        <p:nvPicPr>
          <p:cNvPr id="58" name="図 57" descr="記号, 停止, カップ が含まれている画像&#10;&#10;自動的に生成された説明">
            <a:extLst>
              <a:ext uri="{FF2B5EF4-FFF2-40B4-BE49-F238E27FC236}">
                <a16:creationId xmlns:a16="http://schemas.microsoft.com/office/drawing/2014/main" id="{18C94236-DF07-6989-4947-73E8E0FE72E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10" y="5483243"/>
            <a:ext cx="600508" cy="499603"/>
          </a:xfrm>
          <a:prstGeom prst="rect">
            <a:avLst/>
          </a:prstGeom>
        </p:spPr>
      </p:pic>
      <p:pic>
        <p:nvPicPr>
          <p:cNvPr id="60" name="図 59" descr="アイコン&#10;&#10;自動的に生成された説明">
            <a:extLst>
              <a:ext uri="{FF2B5EF4-FFF2-40B4-BE49-F238E27FC236}">
                <a16:creationId xmlns:a16="http://schemas.microsoft.com/office/drawing/2014/main" id="{AE650637-C910-7045-4743-21B32BE2EA5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31" y="6088197"/>
            <a:ext cx="619654" cy="511341"/>
          </a:xfrm>
          <a:prstGeom prst="rect">
            <a:avLst/>
          </a:prstGeom>
        </p:spPr>
      </p:pic>
      <p:pic>
        <p:nvPicPr>
          <p:cNvPr id="62" name="図 61" descr="スポーツゲーム, 記号, 部屋 が含まれている画像&#10;&#10;自動的に生成された説明">
            <a:extLst>
              <a:ext uri="{FF2B5EF4-FFF2-40B4-BE49-F238E27FC236}">
                <a16:creationId xmlns:a16="http://schemas.microsoft.com/office/drawing/2014/main" id="{4D242CDC-F07D-0982-AAD5-A2247EF9A64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82" y="4207370"/>
            <a:ext cx="595342" cy="506411"/>
          </a:xfrm>
          <a:prstGeom prst="rect">
            <a:avLst/>
          </a:prstGeom>
        </p:spPr>
      </p:pic>
      <p:pic>
        <p:nvPicPr>
          <p:cNvPr id="64" name="図 63" descr="落書きされたストップサイン&#10;&#10;自動的に生成された説明">
            <a:extLst>
              <a:ext uri="{FF2B5EF4-FFF2-40B4-BE49-F238E27FC236}">
                <a16:creationId xmlns:a16="http://schemas.microsoft.com/office/drawing/2014/main" id="{0965952B-43B2-D01B-F57E-1AE5795D312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99" y="4843222"/>
            <a:ext cx="595342" cy="499000"/>
          </a:xfrm>
          <a:prstGeom prst="rect">
            <a:avLst/>
          </a:prstGeom>
        </p:spPr>
      </p:pic>
      <p:pic>
        <p:nvPicPr>
          <p:cNvPr id="66" name="図 65" descr="記号, 屋外, ストリート, 停止 が含まれている画像&#10;&#10;自動的に生成された説明">
            <a:extLst>
              <a:ext uri="{FF2B5EF4-FFF2-40B4-BE49-F238E27FC236}">
                <a16:creationId xmlns:a16="http://schemas.microsoft.com/office/drawing/2014/main" id="{DDEF8037-5E3E-405C-34F7-C390431E28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30" y="5530550"/>
            <a:ext cx="594396" cy="498999"/>
          </a:xfrm>
          <a:prstGeom prst="rect">
            <a:avLst/>
          </a:prstGeom>
        </p:spPr>
      </p:pic>
      <p:pic>
        <p:nvPicPr>
          <p:cNvPr id="68" name="図 67" descr="スポーツゲーム が含まれている画像&#10;&#10;自動的に生成された説明">
            <a:extLst>
              <a:ext uri="{FF2B5EF4-FFF2-40B4-BE49-F238E27FC236}">
                <a16:creationId xmlns:a16="http://schemas.microsoft.com/office/drawing/2014/main" id="{34E22009-5BA3-5CEA-1110-61929ED407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20" y="6094869"/>
            <a:ext cx="607744" cy="522358"/>
          </a:xfrm>
          <a:prstGeom prst="rect">
            <a:avLst/>
          </a:prstGeom>
        </p:spPr>
      </p:pic>
      <p:sp>
        <p:nvSpPr>
          <p:cNvPr id="69" name="TextBox 39">
            <a:extLst>
              <a:ext uri="{FF2B5EF4-FFF2-40B4-BE49-F238E27FC236}">
                <a16:creationId xmlns:a16="http://schemas.microsoft.com/office/drawing/2014/main" id="{8EF65625-C03A-D86F-448C-E99387AD3171}"/>
              </a:ext>
            </a:extLst>
          </p:cNvPr>
          <p:cNvSpPr txBox="1"/>
          <p:nvPr/>
        </p:nvSpPr>
        <p:spPr>
          <a:xfrm>
            <a:off x="375748" y="430249"/>
            <a:ext cx="175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毎月第</a:t>
            </a:r>
            <a:r>
              <a:rPr lang="ja-JP" altLang="en-US" sz="7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  <a:cs typeface="ＭＳ Ｐゴシック" panose="020B0600070205080204" pitchFamily="50" charset="-128"/>
              </a:rPr>
              <a:t>3</a:t>
            </a:r>
            <a:r>
              <a:rPr lang="en-US" altLang="ja-JP" sz="900" b="1" dirty="0">
                <a:solidFill>
                  <a:srgbClr val="FF0000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 </a:t>
            </a:r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木曜日</a:t>
            </a:r>
            <a:endParaRPr lang="ja-JP" altLang="ja-JP" sz="1200" dirty="0"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70" name="TextBox 39">
            <a:extLst>
              <a:ext uri="{FF2B5EF4-FFF2-40B4-BE49-F238E27FC236}">
                <a16:creationId xmlns:a16="http://schemas.microsoft.com/office/drawing/2014/main" id="{E265CE73-B260-FC0E-6536-C573BD5032C4}"/>
              </a:ext>
            </a:extLst>
          </p:cNvPr>
          <p:cNvSpPr txBox="1"/>
          <p:nvPr/>
        </p:nvSpPr>
        <p:spPr>
          <a:xfrm>
            <a:off x="164110" y="8840733"/>
            <a:ext cx="388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皆</a:t>
            </a:r>
            <a:r>
              <a:rPr lang="ja-JP" altLang="ja-JP" sz="1400" dirty="0">
                <a:solidFill>
                  <a:schemeClr val="bg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さまの楽しく愉快で快適な</a:t>
            </a:r>
            <a:r>
              <a:rPr lang="en-US" altLang="ja-JP" sz="1400" dirty="0">
                <a:solidFill>
                  <a:schemeClr val="bg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365</a:t>
            </a:r>
            <a:r>
              <a:rPr lang="ja-JP" altLang="ja-JP" sz="1400" dirty="0">
                <a:solidFill>
                  <a:schemeClr val="bg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日</a:t>
            </a:r>
            <a:r>
              <a:rPr lang="ja-JP" altLang="en-US" sz="1400" dirty="0">
                <a:solidFill>
                  <a:schemeClr val="bg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のために。</a:t>
            </a:r>
            <a:endParaRPr lang="ja-JP" altLang="ja-JP" sz="1400" dirty="0">
              <a:solidFill>
                <a:schemeClr val="bg1"/>
              </a:solidFill>
              <a:effectLst/>
              <a:latin typeface="AR丸ゴシック体M" panose="020B0609010101010101" pitchFamily="49" charset="-128"/>
              <a:ea typeface="AR丸ゴシック体M" panose="020B0609010101010101" pitchFamily="49" charset="-128"/>
              <a:cs typeface="ＭＳ Ｐゴシック" panose="020B0600070205080204" pitchFamily="50" charset="-128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A04EEFDF-7B6C-9355-E611-10A44AB7253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23" y="118324"/>
            <a:ext cx="569035" cy="758713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14169F3F-D12B-BF0F-A2B7-46800BBAEEB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49" y="83764"/>
            <a:ext cx="593773" cy="791698"/>
          </a:xfrm>
          <a:prstGeom prst="rect">
            <a:avLst/>
          </a:prstGeom>
        </p:spPr>
      </p:pic>
      <p:pic>
        <p:nvPicPr>
          <p:cNvPr id="77" name="図 76" descr="ロゴ&#10;&#10;自動的に生成された説明">
            <a:extLst>
              <a:ext uri="{FF2B5EF4-FFF2-40B4-BE49-F238E27FC236}">
                <a16:creationId xmlns:a16="http://schemas.microsoft.com/office/drawing/2014/main" id="{56F9B82A-0BB0-4F7E-8D3D-80B6F9F3EF5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78" y="2178196"/>
            <a:ext cx="1951666" cy="752449"/>
          </a:xfrm>
          <a:prstGeom prst="rect">
            <a:avLst/>
          </a:prstGeom>
        </p:spPr>
      </p:pic>
      <p:sp>
        <p:nvSpPr>
          <p:cNvPr id="2" name="TextBox 39">
            <a:extLst>
              <a:ext uri="{FF2B5EF4-FFF2-40B4-BE49-F238E27FC236}">
                <a16:creationId xmlns:a16="http://schemas.microsoft.com/office/drawing/2014/main" id="{5837CC3F-F378-74C4-C885-7AC7B5588582}"/>
              </a:ext>
            </a:extLst>
          </p:cNvPr>
          <p:cNvSpPr txBox="1"/>
          <p:nvPr/>
        </p:nvSpPr>
        <p:spPr>
          <a:xfrm>
            <a:off x="757218" y="4839649"/>
            <a:ext cx="165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そろそろ熱中症対策していますか？</a:t>
            </a:r>
            <a:endParaRPr lang="ja-JP" altLang="ja-JP" sz="1200" dirty="0"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" name="TextBox 39">
            <a:extLst>
              <a:ext uri="{FF2B5EF4-FFF2-40B4-BE49-F238E27FC236}">
                <a16:creationId xmlns:a16="http://schemas.microsoft.com/office/drawing/2014/main" id="{E1F7D042-2F2B-2E30-9434-4E7AD566BF17}"/>
              </a:ext>
            </a:extLst>
          </p:cNvPr>
          <p:cNvSpPr txBox="1"/>
          <p:nvPr/>
        </p:nvSpPr>
        <p:spPr>
          <a:xfrm>
            <a:off x="753775" y="5475396"/>
            <a:ext cx="194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雨の日の足下、気配り出来ていますか？</a:t>
            </a:r>
            <a:endParaRPr lang="ja-JP" altLang="ja-JP" sz="1400" dirty="0"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1" name="TextBox 39">
            <a:extLst>
              <a:ext uri="{FF2B5EF4-FFF2-40B4-BE49-F238E27FC236}">
                <a16:creationId xmlns:a16="http://schemas.microsoft.com/office/drawing/2014/main" id="{10912E2C-5B32-D2DD-104F-2AF81E5A174B}"/>
              </a:ext>
            </a:extLst>
          </p:cNvPr>
          <p:cNvSpPr txBox="1"/>
          <p:nvPr/>
        </p:nvSpPr>
        <p:spPr>
          <a:xfrm>
            <a:off x="752388" y="6025416"/>
            <a:ext cx="194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水分は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　摂れていますか？</a:t>
            </a:r>
            <a:endParaRPr lang="ja-JP" altLang="ja-JP" sz="1400" dirty="0"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3" name="TextBox 39">
            <a:extLst>
              <a:ext uri="{FF2B5EF4-FFF2-40B4-BE49-F238E27FC236}">
                <a16:creationId xmlns:a16="http://schemas.microsoft.com/office/drawing/2014/main" id="{C50013D5-B976-6334-033A-FBA74D10C8B2}"/>
              </a:ext>
            </a:extLst>
          </p:cNvPr>
          <p:cNvSpPr txBox="1"/>
          <p:nvPr/>
        </p:nvSpPr>
        <p:spPr>
          <a:xfrm>
            <a:off x="3143358" y="4193666"/>
            <a:ext cx="194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睡眠時間は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　足りていますか？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id="{8E873DA3-8C8E-3249-11FC-8B43A7C40090}"/>
              </a:ext>
            </a:extLst>
          </p:cNvPr>
          <p:cNvSpPr txBox="1"/>
          <p:nvPr/>
        </p:nvSpPr>
        <p:spPr>
          <a:xfrm>
            <a:off x="3164709" y="4827444"/>
            <a:ext cx="194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食欲の秋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楽しんでいますか？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5" name="TextBox 39">
            <a:extLst>
              <a:ext uri="{FF2B5EF4-FFF2-40B4-BE49-F238E27FC236}">
                <a16:creationId xmlns:a16="http://schemas.microsoft.com/office/drawing/2014/main" id="{2EED218F-9261-A2D5-6871-81FBC6004DF3}"/>
              </a:ext>
            </a:extLst>
          </p:cNvPr>
          <p:cNvSpPr txBox="1"/>
          <p:nvPr/>
        </p:nvSpPr>
        <p:spPr>
          <a:xfrm>
            <a:off x="3175830" y="5461032"/>
            <a:ext cx="194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身体積極的に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動かしていますか？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0" name="TextBox 39">
            <a:extLst>
              <a:ext uri="{FF2B5EF4-FFF2-40B4-BE49-F238E27FC236}">
                <a16:creationId xmlns:a16="http://schemas.microsoft.com/office/drawing/2014/main" id="{3AEFC918-2085-BF31-5147-EAFA0B03DEA9}"/>
              </a:ext>
            </a:extLst>
          </p:cNvPr>
          <p:cNvSpPr txBox="1"/>
          <p:nvPr/>
        </p:nvSpPr>
        <p:spPr>
          <a:xfrm>
            <a:off x="3172343" y="6107434"/>
            <a:ext cx="194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そろそろ冷え性対策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　していますか？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1" name="TextBox 39">
            <a:extLst>
              <a:ext uri="{FF2B5EF4-FFF2-40B4-BE49-F238E27FC236}">
                <a16:creationId xmlns:a16="http://schemas.microsoft.com/office/drawing/2014/main" id="{4B893DBD-3CFF-9963-3230-0A31105AAC59}"/>
              </a:ext>
            </a:extLst>
          </p:cNvPr>
          <p:cNvSpPr txBox="1"/>
          <p:nvPr/>
        </p:nvSpPr>
        <p:spPr>
          <a:xfrm>
            <a:off x="5433110" y="4190561"/>
            <a:ext cx="194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忙しい師走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心にゆとりを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2" name="TextBox 39">
            <a:extLst>
              <a:ext uri="{FF2B5EF4-FFF2-40B4-BE49-F238E27FC236}">
                <a16:creationId xmlns:a16="http://schemas.microsoft.com/office/drawing/2014/main" id="{D6F4C963-1DD5-8EF5-2540-C50A8EDD4FC3}"/>
              </a:ext>
            </a:extLst>
          </p:cNvPr>
          <p:cNvSpPr txBox="1"/>
          <p:nvPr/>
        </p:nvSpPr>
        <p:spPr>
          <a:xfrm>
            <a:off x="5450583" y="4776165"/>
            <a:ext cx="1943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お正月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食べ過ぎて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いませんか？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4" name="TextBox 39">
            <a:extLst>
              <a:ext uri="{FF2B5EF4-FFF2-40B4-BE49-F238E27FC236}">
                <a16:creationId xmlns:a16="http://schemas.microsoft.com/office/drawing/2014/main" id="{8F20D186-36E1-A868-2E8D-DBDF28FC6CD7}"/>
              </a:ext>
            </a:extLst>
          </p:cNvPr>
          <p:cNvSpPr txBox="1"/>
          <p:nvPr/>
        </p:nvSpPr>
        <p:spPr>
          <a:xfrm>
            <a:off x="5404594" y="5450368"/>
            <a:ext cx="1943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夜中のトイレ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不安は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ありませんか？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59042FC6-0CAE-087B-60DA-375608E61152}"/>
              </a:ext>
            </a:extLst>
          </p:cNvPr>
          <p:cNvSpPr txBox="1"/>
          <p:nvPr/>
        </p:nvSpPr>
        <p:spPr>
          <a:xfrm>
            <a:off x="5425522" y="6131368"/>
            <a:ext cx="194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新しいこと</a:t>
            </a:r>
            <a:r>
              <a:rPr lang="en-US" altLang="ja-JP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つ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1400" dirty="0">
                <a:solidFill>
                  <a:srgbClr val="454545"/>
                </a:solidFill>
                <a:effectLst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ＭＳ Ｐゴシック" panose="020B0600070205080204" pitchFamily="50" charset="-128"/>
              </a:rPr>
              <a:t>始めましょうか。</a:t>
            </a:r>
            <a:endParaRPr lang="en-US" altLang="ja-JP" sz="1400" dirty="0">
              <a:solidFill>
                <a:srgbClr val="454545"/>
              </a:solidFill>
              <a:effectLst/>
              <a:latin typeface="AR P丸ゴシック体M" panose="020B0600010101010101" pitchFamily="50" charset="-128"/>
              <a:ea typeface="AR P丸ゴシック体M" panose="020B0600010101010101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26" name="図 25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33B27511-3A4D-4D4C-8CA9-BD00716D17F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1861" flipV="1">
            <a:off x="389011" y="738268"/>
            <a:ext cx="930880" cy="722362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3853A4-3999-7E4B-980E-888EDE64C50F}"/>
              </a:ext>
            </a:extLst>
          </p:cNvPr>
          <p:cNvSpPr txBox="1"/>
          <p:nvPr/>
        </p:nvSpPr>
        <p:spPr>
          <a:xfrm>
            <a:off x="4414756" y="6985638"/>
            <a:ext cx="1876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株式会社ジョイナス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F1086CD-DC4E-C407-5ED7-102390580152}"/>
              </a:ext>
            </a:extLst>
          </p:cNvPr>
          <p:cNvSpPr txBox="1"/>
          <p:nvPr/>
        </p:nvSpPr>
        <p:spPr>
          <a:xfrm>
            <a:off x="801112" y="2194480"/>
            <a:ext cx="2516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b="1" kern="100" dirty="0">
                <a:effectLst/>
                <a:latin typeface="AR P浪漫明朝体U04" panose="02020A00000000000000" pitchFamily="18" charset="-128"/>
                <a:ea typeface="AR P浪漫明朝体U04" panose="02020A00000000000000" pitchFamily="18" charset="-128"/>
                <a:cs typeface="Times New Roman" panose="02020603050405020304" pitchFamily="18" charset="0"/>
              </a:rPr>
              <a:t>9</a:t>
            </a:r>
            <a:r>
              <a:rPr lang="ja-JP" altLang="en-US" sz="1400" b="1" kern="100" dirty="0">
                <a:effectLst/>
                <a:latin typeface="AR P浪漫明朝体U04" panose="02020A00000000000000" pitchFamily="18" charset="-128"/>
                <a:ea typeface="AR P浪漫明朝体U04" panose="02020A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altLang="ja-JP" sz="1400" b="1" kern="100" dirty="0">
                <a:effectLst/>
                <a:latin typeface="AR P浪漫明朝体U04" panose="02020A00000000000000" pitchFamily="18" charset="-128"/>
                <a:ea typeface="AR P浪漫明朝体U04" panose="02020A00000000000000" pitchFamily="18" charset="-128"/>
                <a:cs typeface="Times New Roman" panose="02020603050405020304" pitchFamily="18" charset="0"/>
              </a:rPr>
              <a:t>30</a:t>
            </a:r>
            <a:r>
              <a:rPr lang="ja-JP" altLang="en-US" sz="1400" b="1" kern="100" dirty="0">
                <a:effectLst/>
                <a:latin typeface="AR P浪漫明朝体U04" panose="02020A00000000000000" pitchFamily="18" charset="-128"/>
                <a:ea typeface="AR P浪漫明朝体U04" panose="02020A00000000000000" pitchFamily="18" charset="-128"/>
                <a:cs typeface="Times New Roman" panose="02020603050405020304" pitchFamily="18" charset="0"/>
              </a:rPr>
              <a:t>～</a:t>
            </a:r>
            <a:r>
              <a:rPr lang="en-US" altLang="ja-JP" sz="1400" b="1" kern="100" dirty="0">
                <a:effectLst/>
                <a:latin typeface="AR P浪漫明朝体U04" panose="02020A00000000000000" pitchFamily="18" charset="-128"/>
                <a:ea typeface="AR P浪漫明朝体U04" panose="02020A00000000000000" pitchFamily="18" charset="-128"/>
                <a:cs typeface="Times New Roman" panose="02020603050405020304" pitchFamily="18" charset="0"/>
              </a:rPr>
              <a:t>11</a:t>
            </a:r>
            <a:r>
              <a:rPr lang="ja-JP" altLang="en-US" sz="1400" b="1" kern="100" dirty="0">
                <a:effectLst/>
                <a:latin typeface="AR P浪漫明朝体U04" panose="02020A00000000000000" pitchFamily="18" charset="-128"/>
                <a:ea typeface="AR P浪漫明朝体U04" panose="02020A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altLang="ja-JP" sz="1400" b="1" kern="100" dirty="0">
                <a:effectLst/>
                <a:latin typeface="AR P浪漫明朝体U04" panose="02020A00000000000000" pitchFamily="18" charset="-128"/>
                <a:ea typeface="AR P浪漫明朝体U04" panose="02020A00000000000000" pitchFamily="18" charset="-128"/>
                <a:cs typeface="Times New Roman" panose="02020603050405020304" pitchFamily="18" charset="0"/>
              </a:rPr>
              <a:t>30</a:t>
            </a:r>
            <a:endParaRPr kumimoji="1" lang="ja-JP" altLang="en-US" sz="1800" b="1" dirty="0">
              <a:latin typeface="AR P浪漫明朝体U04" panose="02020A00000000000000" pitchFamily="18" charset="-128"/>
              <a:ea typeface="AR P浪漫明朝体U04" panose="02020A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5B82789-2F73-D5AC-342A-127BCCEE1D70}"/>
              </a:ext>
            </a:extLst>
          </p:cNvPr>
          <p:cNvSpPr txBox="1"/>
          <p:nvPr/>
        </p:nvSpPr>
        <p:spPr>
          <a:xfrm>
            <a:off x="726700" y="2423923"/>
            <a:ext cx="1684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900" kern="100" dirty="0">
                <a:effectLst/>
                <a:latin typeface="富士ポップ" panose="040F0709000000000000" pitchFamily="49" charset="-128"/>
                <a:ea typeface="富士ポップ" panose="040F0709000000000000" pitchFamily="49" charset="-128"/>
                <a:cs typeface="Times New Roman" panose="02020603050405020304" pitchFamily="18" charset="0"/>
              </a:rPr>
              <a:t>（</a:t>
            </a:r>
            <a:r>
              <a:rPr lang="en-US" altLang="ja-JP" sz="900" kern="100" dirty="0">
                <a:effectLst/>
                <a:latin typeface="富士ポップ" panose="040F0709000000000000" pitchFamily="49" charset="-128"/>
                <a:ea typeface="富士ポップ" panose="040F0709000000000000" pitchFamily="49" charset="-128"/>
                <a:cs typeface="Times New Roman" panose="02020603050405020304" pitchFamily="18" charset="0"/>
              </a:rPr>
              <a:t>9</a:t>
            </a:r>
            <a:r>
              <a:rPr lang="ja-JP" altLang="en-US" sz="900" kern="100" dirty="0">
                <a:effectLst/>
                <a:latin typeface="富士ポップ" panose="040F0709000000000000" pitchFamily="49" charset="-128"/>
                <a:ea typeface="富士ポップ" panose="040F0709000000000000" pitchFamily="49" charset="-128"/>
                <a:cs typeface="Times New Roman" panose="02020603050405020304" pitchFamily="18" charset="0"/>
              </a:rPr>
              <a:t>：</a:t>
            </a:r>
            <a:r>
              <a:rPr lang="en-US" altLang="ja-JP" sz="900" kern="100" dirty="0">
                <a:effectLst/>
                <a:latin typeface="富士ポップ" panose="040F0709000000000000" pitchFamily="49" charset="-128"/>
                <a:ea typeface="富士ポップ" panose="040F0709000000000000" pitchFamily="49" charset="-128"/>
                <a:cs typeface="Times New Roman" panose="02020603050405020304" pitchFamily="18" charset="0"/>
              </a:rPr>
              <a:t>20</a:t>
            </a:r>
            <a:r>
              <a:rPr lang="ja-JP" altLang="en-US" sz="900" kern="100" dirty="0">
                <a:effectLst/>
                <a:latin typeface="富士ポップ" panose="040F0709000000000000" pitchFamily="49" charset="-128"/>
                <a:ea typeface="富士ポップ" panose="040F0709000000000000" pitchFamily="49" charset="-128"/>
                <a:cs typeface="Times New Roman" panose="02020603050405020304" pitchFamily="18" charset="0"/>
              </a:rPr>
              <a:t>　受付スタート）</a:t>
            </a:r>
            <a:endParaRPr kumimoji="1" lang="ja-JP" altLang="en-US" sz="1050" dirty="0"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F02E8E2-D3C8-BD29-93F4-B5BD6970D49B}"/>
              </a:ext>
            </a:extLst>
          </p:cNvPr>
          <p:cNvSpPr txBox="1"/>
          <p:nvPr/>
        </p:nvSpPr>
        <p:spPr>
          <a:xfrm>
            <a:off x="3819613" y="2464545"/>
            <a:ext cx="2958447" cy="36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400" dirty="0">
                <a:solidFill>
                  <a:srgbClr val="002060"/>
                </a:solidFill>
                <a:latin typeface="恋文ペン字" panose="02000609000000000000" pitchFamily="1" charset="-128"/>
                <a:ea typeface="恋文ペン字" panose="02000609000000000000" pitchFamily="1" charset="-128"/>
              </a:rPr>
              <a:t>1</a:t>
            </a:r>
            <a:r>
              <a:rPr kumimoji="1" lang="ja-JP" altLang="en-US" sz="1400" dirty="0">
                <a:solidFill>
                  <a:srgbClr val="002060"/>
                </a:solidFill>
                <a:latin typeface="恋文ペン字" panose="02000609000000000000" pitchFamily="1" charset="-128"/>
                <a:ea typeface="恋文ペン字" panose="02000609000000000000" pitchFamily="1" charset="-128"/>
              </a:rPr>
              <a:t>階大会議室</a:t>
            </a:r>
          </a:p>
        </p:txBody>
      </p:sp>
      <p:pic>
        <p:nvPicPr>
          <p:cNvPr id="47" name="図 46" descr="アイコン&#10;&#10;自動的に生成された説明">
            <a:extLst>
              <a:ext uri="{FF2B5EF4-FFF2-40B4-BE49-F238E27FC236}">
                <a16:creationId xmlns:a16="http://schemas.microsoft.com/office/drawing/2014/main" id="{13C39E25-0B74-3C58-8025-4E0C921E663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3" y="2167647"/>
            <a:ext cx="348458" cy="34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99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210</Words>
  <Application>Microsoft Office PowerPoint</Application>
  <PresentationFormat>画面に合わせる (4:3)</PresentationFormat>
  <Paragraphs>49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0" baseType="lpstr">
      <vt:lpstr>AR PハイカラPOP体H04</vt:lpstr>
      <vt:lpstr>AR P丸ゴシック体M</vt:lpstr>
      <vt:lpstr>AR P丸ゴシック体M04</vt:lpstr>
      <vt:lpstr>AR P浪漫明朝体U04</vt:lpstr>
      <vt:lpstr>AR丸ゴシック体M</vt:lpstr>
      <vt:lpstr>Ｃ＆Ｇいな童話</vt:lpstr>
      <vt:lpstr>HGP明朝B</vt:lpstr>
      <vt:lpstr>HGえれがんと平成明朝体W3</vt:lpstr>
      <vt:lpstr>MS PGothic</vt:lpstr>
      <vt:lpstr>富士ポップ</vt:lpstr>
      <vt:lpstr>恋文ペン字</vt:lpstr>
      <vt:lpstr>游明朝 Demibold</vt:lpstr>
      <vt:lpstr>游明朝 Light</vt:lpstr>
      <vt:lpstr>Aptos</vt:lpstr>
      <vt:lpstr>Aptos Display</vt:lpstr>
      <vt:lpstr>Arial</vt:lpstr>
      <vt:lpstr>Broadway</vt:lpstr>
      <vt:lpstr>Century Gothic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紀子 上村</dc:creator>
  <cp:lastModifiedBy>紀子 上村</cp:lastModifiedBy>
  <cp:revision>11</cp:revision>
  <dcterms:created xsi:type="dcterms:W3CDTF">2024-03-09T12:41:19Z</dcterms:created>
  <dcterms:modified xsi:type="dcterms:W3CDTF">2024-03-14T02:11:04Z</dcterms:modified>
</cp:coreProperties>
</file>